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1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321" r:id="rId10"/>
    <p:sldId id="322" r:id="rId11"/>
    <p:sldId id="323" r:id="rId12"/>
    <p:sldId id="268" r:id="rId13"/>
    <p:sldId id="295" r:id="rId14"/>
    <p:sldId id="296" r:id="rId15"/>
    <p:sldId id="297" r:id="rId16"/>
    <p:sldId id="271" r:id="rId17"/>
    <p:sldId id="272" r:id="rId18"/>
    <p:sldId id="324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89"/>
    <p:restoredTop sz="86453"/>
  </p:normalViewPr>
  <p:slideViewPr>
    <p:cSldViewPr snapToGrid="0" snapToObjects="1">
      <p:cViewPr varScale="1">
        <p:scale>
          <a:sx n="122" d="100"/>
          <a:sy n="122" d="100"/>
        </p:scale>
        <p:origin x="18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vert_20W.png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vert_15N.png" TargetMode="External"/><Relationship Id="rId5" Type="http://schemas.openxmlformats.org/officeDocument/2006/relationships/image" Target="../media/image17.png"/><Relationship Id="rId10" Type="http://schemas.openxmlformats.org/officeDocument/2006/relationships/image" Target="file:////Users/shunnan/Desktop/cpex_cv_forecasting/figs_final/GEOS_dust_aot.png" TargetMode="External"/><Relationship Id="rId4" Type="http://schemas.openxmlformats.org/officeDocument/2006/relationships/image" Target="file:////Users/shunnan/Desktop/cpex_cv_forecasting/figs_final/GEOS_total_aot.png" TargetMode="Externa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1_vert_20W.png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1_vert_15N.png" TargetMode="External"/><Relationship Id="rId5" Type="http://schemas.openxmlformats.org/officeDocument/2006/relationships/image" Target="../media/image20.png"/><Relationship Id="rId10" Type="http://schemas.openxmlformats.org/officeDocument/2006/relationships/image" Target="file:////Users/shunnan/Desktop/cpex_cv_forecasting/figs_final/GEOS_dust_aot_day1.png" TargetMode="External"/><Relationship Id="rId4" Type="http://schemas.openxmlformats.org/officeDocument/2006/relationships/image" Target="file:////Users/shunnan/Desktop/cpex_cv_forecasting/figs_final/GEOS_total_aot_day1.png" TargetMode="Externa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2_vert_20W.png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2_vert_15N.png" TargetMode="External"/><Relationship Id="rId5" Type="http://schemas.openxmlformats.org/officeDocument/2006/relationships/image" Target="../media/image24.png"/><Relationship Id="rId10" Type="http://schemas.openxmlformats.org/officeDocument/2006/relationships/image" Target="file:////Users/shunnan/Desktop/cpex_cv_forecasting/figs_final/GEOS_dust_aot_day2.png" TargetMode="External"/><Relationship Id="rId4" Type="http://schemas.openxmlformats.org/officeDocument/2006/relationships/image" Target="file:////Users/shunnan/Desktop/cpex_cv_forecasting/figs_final/GEOS_total_aot_day2.png" TargetMode="Externa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highCloudFraction_day1.png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file:////Users/shunnan/Desktop/cpex_cv_forecasting/figs_final/GEOS_midCloudFraction_day2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midCloudFraction_day1.png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file:////Users/shunnan/Desktop/cpex_cv_forecasting/figs_final/GEOS_lowCloudFraction_day2.png" TargetMode="External"/><Relationship Id="rId4" Type="http://schemas.openxmlformats.org/officeDocument/2006/relationships/image" Target="file:////Users/shunnan/Desktop/cpex_cv_forecasting/figs_final/GEOS_lowCloudFraction_day1.png" TargetMode="External"/><Relationship Id="rId9" Type="http://schemas.openxmlformats.org/officeDocument/2006/relationships/image" Target="../media/image30.png"/><Relationship Id="rId14" Type="http://schemas.openxmlformats.org/officeDocument/2006/relationships/image" Target="file:////Users/shunnan/Desktop/cpex_cv_forecasting/figs_final/GEOS_highCloudFraction_day2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ICAP_aerosol_ensemble_120.p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ICAP_aerosol_ensemble_96.png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/Users/shunnan/Desktop/cpex_cv_forecasting/figs_final/NHC_surface_analysis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MIMIC-TPW_latest.png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AEW_Brammer.jpg" TargetMode="External"/><Relationship Id="rId5" Type="http://schemas.openxmlformats.org/officeDocument/2006/relationships/image" Target="../media/image6.jpg"/><Relationship Id="rId10" Type="http://schemas.openxmlformats.org/officeDocument/2006/relationships/image" Target="file:////Users/shunnan/Desktop/cpex_forecasting/cpex-aw_forecasting/figs_final/uwincm_clouds_current.jpg" TargetMode="External"/><Relationship Id="rId4" Type="http://schemas.openxmlformats.org/officeDocument/2006/relationships/image" Target="file:////Users/shunnan/Desktop/cpex_cv_forecasting/figs_final/Goes16_Meteosat11_IRC.png" TargetMode="External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GEOS_dust_aot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SAL_dryAir_split.jpg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NHC_5day_outlook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NHC_2day_outlook.png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AEW trough arrives Sal. Moist air rolls into the east of Sal dust. Strong squall-line like convergence occurs in the south of Sal island. ITCZ at around 8-10N with higher precipitation off the West African coast.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81548" y="1621254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July 18,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2677461" y="2168917"/>
            <a:ext cx="6828903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Shun-Nan W., Ben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Rodenkirch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975BC0BC-9900-79BC-BCD3-B3A1A38B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477"/>
            <a:ext cx="2196548" cy="2050112"/>
          </a:xfrm>
          <a:prstGeom prst="rect">
            <a:avLst/>
          </a:prstGeom>
        </p:spPr>
      </p:pic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452" y="707972"/>
            <a:ext cx="2196548" cy="2050112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AEW propagate westward. Dusty air is alleviated over the Eastern Atlantic and cut to two group. ITCZ-contributed precipitation weakens.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Another AEW propagate offshore, and strong low-level jet occurs around Sal island. Sal dust keeps accumulating around the West African coastline between 15-25N.</a:t>
            </a:r>
          </a:p>
        </p:txBody>
      </p:sp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760029" y="989727"/>
            <a:ext cx="4430485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2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2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27,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 &amp; 29,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11" r:link="rId1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13" r:link="rId1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85E2-AD7A-D14F-9FBD-647B3E870C87}"/>
              </a:ext>
            </a:extLst>
          </p:cNvPr>
          <p:cNvSpPr txBox="1"/>
          <p:nvPr/>
        </p:nvSpPr>
        <p:spPr>
          <a:xfrm>
            <a:off x="2621872" y="606608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700 mb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200F89-42EF-5547-A0F8-1C32826DA485}"/>
              </a:ext>
            </a:extLst>
          </p:cNvPr>
          <p:cNvSpPr txBox="1"/>
          <p:nvPr/>
        </p:nvSpPr>
        <p:spPr>
          <a:xfrm>
            <a:off x="10678885" y="62734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400 mb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35CFC1-66E1-2847-8EBF-700319CFF5D8}"/>
              </a:ext>
            </a:extLst>
          </p:cNvPr>
          <p:cNvSpPr txBox="1"/>
          <p:nvPr/>
        </p:nvSpPr>
        <p:spPr>
          <a:xfrm>
            <a:off x="6684193" y="635484"/>
            <a:ext cx="143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400 - 700 mb</a:t>
            </a: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862885"/>
            <a:ext cx="5795304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862885"/>
            <a:ext cx="5795304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 &amp; 31,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(day 5)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2287" y="991673"/>
            <a:ext cx="8087932" cy="51129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30- Aug. 1,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85182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700mb Vorticity, wind, and Geopotential Height - ECMWF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55799"/>
            <a:ext cx="6228666" cy="384080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30- Aug. 1,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85182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700mb Vorticity, wind, and Geopotential Height - ECMWF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02EC3-BBF6-7583-8FE0-48E64BC4980F}"/>
              </a:ext>
            </a:extLst>
          </p:cNvPr>
          <p:cNvSpPr/>
          <p:nvPr/>
        </p:nvSpPr>
        <p:spPr>
          <a:xfrm>
            <a:off x="5906814" y="1855799"/>
            <a:ext cx="6323969" cy="384080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452" y="655768"/>
            <a:ext cx="2196548" cy="205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52943" y="1164555"/>
            <a:ext cx="7686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</a:t>
            </a: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7" y="3503054"/>
            <a:ext cx="5648271" cy="2591868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7" y="705124"/>
            <a:ext cx="5648273" cy="2591868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ITCZ and AEW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Waves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501038"/>
            <a:ext cx="5040870" cy="2591868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501038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SAL and Dust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Aerosol Optical Thickness - GEOS</a:t>
            </a: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 &amp; Aug. 1, 2021)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520543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760029" y="989727"/>
            <a:ext cx="4430485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520543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56878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6062</TotalTime>
  <Words>604</Words>
  <Application>Microsoft Macintosh PowerPoint</Application>
  <PresentationFormat>Widescreen</PresentationFormat>
  <Paragraphs>149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ITCZ and AEW</vt:lpstr>
      <vt:lpstr>Current Conditions – SAL and Dust</vt:lpstr>
      <vt:lpstr>NHC Tropical Atlantic Outlook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Dust and Aerosols - Current</vt:lpstr>
      <vt:lpstr>Dust and Aerosols - Day 1</vt:lpstr>
      <vt:lpstr>Dust and Aerosols - Day 2</vt:lpstr>
      <vt:lpstr>Cloud Fraction – days 1 &amp; 2</vt:lpstr>
      <vt:lpstr>Dust and Aerosols Outlook – Days 3 &amp; 4</vt:lpstr>
      <vt:lpstr>Dynamical Outlook – Days 3-5</vt:lpstr>
      <vt:lpstr>Dynamical Outlook – Days 3-5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211</cp:revision>
  <cp:lastPrinted>2020-08-07T17:12:11Z</cp:lastPrinted>
  <dcterms:created xsi:type="dcterms:W3CDTF">2020-07-07T03:56:24Z</dcterms:created>
  <dcterms:modified xsi:type="dcterms:W3CDTF">2022-08-23T14:18:02Z</dcterms:modified>
</cp:coreProperties>
</file>